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Playfair Display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PlayfairDisplay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font" Target="fonts/PlayfairDisplay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layfairDispl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877b4200a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877b4200a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877b4200ac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877b4200ac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877b4200ac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877b4200ac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877b4200ac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877b4200ac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877b4200a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877b4200a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77b4200ac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877b4200ac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877b4200ac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877b4200ac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877b4200ac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877b4200ac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877b4200ac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877b4200ac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02449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12.png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10" Type="http://schemas.openxmlformats.org/officeDocument/2006/relationships/image" Target="../media/image20.png"/><Relationship Id="rId9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Relationship Id="rId8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455925" y="1024925"/>
            <a:ext cx="5196276" cy="317024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5"/>
          <p:cNvSpPr txBox="1"/>
          <p:nvPr/>
        </p:nvSpPr>
        <p:spPr>
          <a:xfrm>
            <a:off x="678050" y="1538625"/>
            <a:ext cx="4752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GB" sz="3559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What are the main explicative  factors of a car accident ?</a:t>
            </a:r>
            <a:endParaRPr sz="316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02" name="Google Shape;102;p25"/>
          <p:cNvCxnSpPr/>
          <p:nvPr/>
        </p:nvCxnSpPr>
        <p:spPr>
          <a:xfrm>
            <a:off x="1653800" y="3328525"/>
            <a:ext cx="2658600" cy="105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25"/>
          <p:cNvSpPr txBox="1"/>
          <p:nvPr/>
        </p:nvSpPr>
        <p:spPr>
          <a:xfrm>
            <a:off x="505413" y="3569250"/>
            <a:ext cx="50973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Sixtine FREUSLON,Rafael LEVY,Mugisha SAMUEL,Marie FOUSSARD–LE MEUR</a:t>
            </a:r>
            <a:endParaRPr sz="1532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4" name="Google Shape;104;p25" title="Screenshot 2025-10-03 at 00.33.50.png"/>
          <p:cNvPicPr preferRelativeResize="0"/>
          <p:nvPr/>
        </p:nvPicPr>
        <p:blipFill rotWithShape="1">
          <a:blip r:embed="rId5">
            <a:alphaModFix amt="55000"/>
          </a:blip>
          <a:srcRect b="0" l="0" r="0" t="54448"/>
          <a:stretch/>
        </p:blipFill>
        <p:spPr>
          <a:xfrm>
            <a:off x="7096850" y="0"/>
            <a:ext cx="2047150" cy="7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5"/>
          <p:cNvPicPr preferRelativeResize="0"/>
          <p:nvPr/>
        </p:nvPicPr>
        <p:blipFill rotWithShape="1">
          <a:blip r:embed="rId6">
            <a:alphaModFix/>
          </a:blip>
          <a:srcRect b="30197" l="0" r="0" t="32318"/>
          <a:stretch/>
        </p:blipFill>
        <p:spPr>
          <a:xfrm>
            <a:off x="7064350" y="12"/>
            <a:ext cx="2112149" cy="7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4" title="Screenshot 2025-10-01 at 14.28.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7925"/>
            <a:ext cx="9143999" cy="533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6"/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5988938" y="4517763"/>
            <a:ext cx="2789526" cy="57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6"/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1464800" y="4593125"/>
            <a:ext cx="3220750" cy="4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6"/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384550" y="165688"/>
            <a:ext cx="3439112" cy="629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6"/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>
            <p:ph type="title"/>
          </p:nvPr>
        </p:nvSpPr>
        <p:spPr>
          <a:xfrm>
            <a:off x="447375" y="193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Age of the driver</a:t>
            </a:r>
            <a:endParaRPr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15" name="Google Shape;11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550" y="964773"/>
            <a:ext cx="5381249" cy="34582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" name="Google Shape;116;p26"/>
          <p:cNvSpPr txBox="1"/>
          <p:nvPr/>
        </p:nvSpPr>
        <p:spPr>
          <a:xfrm>
            <a:off x="5730838" y="4423050"/>
            <a:ext cx="33057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Age of person involved in accident in 2023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7" name="Google Shape;117;p26"/>
          <p:cNvSpPr txBox="1"/>
          <p:nvPr/>
        </p:nvSpPr>
        <p:spPr>
          <a:xfrm>
            <a:off x="1019713" y="4562100"/>
            <a:ext cx="41109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France demographic in 2023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18" name="Google Shape;118;p26" title="Chart"/>
          <p:cNvPicPr preferRelativeResize="0"/>
          <p:nvPr/>
        </p:nvPicPr>
        <p:blipFill rotWithShape="1">
          <a:blip r:embed="rId6">
            <a:alphaModFix/>
          </a:blip>
          <a:srcRect b="0" l="7570" r="0" t="0"/>
          <a:stretch/>
        </p:blipFill>
        <p:spPr>
          <a:xfrm rot="5400000">
            <a:off x="5533275" y="1334724"/>
            <a:ext cx="3700824" cy="2475826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9" name="Google Shape;119;p26"/>
          <p:cNvCxnSpPr/>
          <p:nvPr/>
        </p:nvCxnSpPr>
        <p:spPr>
          <a:xfrm>
            <a:off x="774800" y="722225"/>
            <a:ext cx="2658600" cy="105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26"/>
          <p:cNvCxnSpPr/>
          <p:nvPr/>
        </p:nvCxnSpPr>
        <p:spPr>
          <a:xfrm>
            <a:off x="8183537" y="829612"/>
            <a:ext cx="1800" cy="3514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26"/>
          <p:cNvSpPr txBox="1"/>
          <p:nvPr/>
        </p:nvSpPr>
        <p:spPr>
          <a:xfrm>
            <a:off x="8126825" y="722225"/>
            <a:ext cx="7434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4000</a:t>
            </a:r>
            <a:endParaRPr sz="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7"/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509325" y="377675"/>
            <a:ext cx="2229124" cy="57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7"/>
          <p:cNvPicPr preferRelativeResize="0"/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7" title="Chart"/>
          <p:cNvPicPr preferRelativeResize="0"/>
          <p:nvPr/>
        </p:nvPicPr>
        <p:blipFill rotWithShape="1">
          <a:blip r:embed="rId5">
            <a:alphaModFix/>
          </a:blip>
          <a:srcRect b="9363" l="5713" r="0" t="16846"/>
          <a:stretch/>
        </p:blipFill>
        <p:spPr>
          <a:xfrm>
            <a:off x="136949" y="1169475"/>
            <a:ext cx="5466699" cy="2645451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" name="Google Shape;129;p27"/>
          <p:cNvSpPr txBox="1"/>
          <p:nvPr/>
        </p:nvSpPr>
        <p:spPr>
          <a:xfrm>
            <a:off x="241600" y="3935300"/>
            <a:ext cx="48315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Maximum speed authorized on the accident location </a:t>
            </a:r>
            <a:endParaRPr sz="18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0" name="Google Shape;130;p27"/>
          <p:cNvSpPr txBox="1"/>
          <p:nvPr>
            <p:ph type="title"/>
          </p:nvPr>
        </p:nvSpPr>
        <p:spPr>
          <a:xfrm>
            <a:off x="509325" y="382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Environment</a:t>
            </a:r>
            <a:endParaRPr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1" name="Google Shape;13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3475" y="2825400"/>
            <a:ext cx="1952976" cy="195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7"/>
          <p:cNvPicPr preferRelativeResize="0"/>
          <p:nvPr/>
        </p:nvPicPr>
        <p:blipFill rotWithShape="1">
          <a:blip r:embed="rId7">
            <a:alphaModFix/>
          </a:blip>
          <a:srcRect b="0" l="6495" r="14384" t="0"/>
          <a:stretch/>
        </p:blipFill>
        <p:spPr>
          <a:xfrm>
            <a:off x="5781475" y="2739225"/>
            <a:ext cx="3213375" cy="21253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3225" y="382225"/>
            <a:ext cx="2025201" cy="202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76375" y="304075"/>
            <a:ext cx="3023575" cy="226767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" name="Google Shape;135;p27"/>
          <p:cNvSpPr/>
          <p:nvPr/>
        </p:nvSpPr>
        <p:spPr>
          <a:xfrm>
            <a:off x="2951700" y="1713450"/>
            <a:ext cx="198900" cy="1793100"/>
          </a:xfrm>
          <a:prstGeom prst="rect">
            <a:avLst/>
          </a:prstGeom>
          <a:solidFill>
            <a:srgbClr val="CC0000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7"/>
          <p:cNvSpPr/>
          <p:nvPr/>
        </p:nvSpPr>
        <p:spPr>
          <a:xfrm rot="10800000">
            <a:off x="5120500" y="3433650"/>
            <a:ext cx="222300" cy="729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Google Shape;137;p27"/>
          <p:cNvCxnSpPr/>
          <p:nvPr/>
        </p:nvCxnSpPr>
        <p:spPr>
          <a:xfrm>
            <a:off x="734688" y="841275"/>
            <a:ext cx="1778400" cy="54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8"/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245550" y="229038"/>
            <a:ext cx="1606525" cy="63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8"/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8" title="Chart"/>
          <p:cNvPicPr preferRelativeResize="0"/>
          <p:nvPr/>
        </p:nvPicPr>
        <p:blipFill rotWithShape="1">
          <a:blip r:embed="rId5">
            <a:alphaModFix/>
          </a:blip>
          <a:srcRect b="9346" l="0" r="0" t="0"/>
          <a:stretch/>
        </p:blipFill>
        <p:spPr>
          <a:xfrm>
            <a:off x="1084800" y="977638"/>
            <a:ext cx="6524226" cy="34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8"/>
          <p:cNvSpPr txBox="1"/>
          <p:nvPr>
            <p:ph type="title"/>
          </p:nvPr>
        </p:nvSpPr>
        <p:spPr>
          <a:xfrm>
            <a:off x="1696400" y="4569300"/>
            <a:ext cx="52134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32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Categories of accident between 2005 and 2023</a:t>
            </a:r>
            <a:endParaRPr sz="132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95"/>
            <a:ext cx="9144000" cy="5124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8"/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/>
          <p:nvPr>
            <p:ph type="title"/>
          </p:nvPr>
        </p:nvSpPr>
        <p:spPr>
          <a:xfrm>
            <a:off x="245550" y="259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Speeding</a:t>
            </a:r>
            <a:endParaRPr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49" name="Google Shape;149;p28"/>
          <p:cNvCxnSpPr/>
          <p:nvPr/>
        </p:nvCxnSpPr>
        <p:spPr>
          <a:xfrm flipH="1" rot="10800000">
            <a:off x="421450" y="771275"/>
            <a:ext cx="1163400" cy="42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0" name="Google Shape;150;p28" title="Chart"/>
          <p:cNvPicPr preferRelativeResize="0"/>
          <p:nvPr/>
        </p:nvPicPr>
        <p:blipFill rotWithShape="1">
          <a:blip r:embed="rId5">
            <a:alphaModFix/>
          </a:blip>
          <a:srcRect b="9346" l="0" r="0" t="0"/>
          <a:stretch/>
        </p:blipFill>
        <p:spPr>
          <a:xfrm>
            <a:off x="180575" y="1108850"/>
            <a:ext cx="4533525" cy="241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8"/>
          <p:cNvSpPr txBox="1"/>
          <p:nvPr>
            <p:ph type="title"/>
          </p:nvPr>
        </p:nvSpPr>
        <p:spPr>
          <a:xfrm>
            <a:off x="128650" y="3639225"/>
            <a:ext cx="4637400" cy="3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32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Categories of accident between 2005 and 2023</a:t>
            </a:r>
            <a:endParaRPr sz="132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52" name="Google Shape;152;p28" title="Chart"/>
          <p:cNvPicPr preferRelativeResize="0"/>
          <p:nvPr/>
        </p:nvPicPr>
        <p:blipFill rotWithShape="1">
          <a:blip r:embed="rId6">
            <a:alphaModFix/>
          </a:blip>
          <a:srcRect b="8692" l="0" r="0" t="0"/>
          <a:stretch/>
        </p:blipFill>
        <p:spPr>
          <a:xfrm>
            <a:off x="4766050" y="1108850"/>
            <a:ext cx="4280199" cy="241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/>
        </p:nvSpPr>
        <p:spPr>
          <a:xfrm>
            <a:off x="4924500" y="3639225"/>
            <a:ext cx="39633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2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Number of deceased between 2005 and 2023</a:t>
            </a:r>
            <a:endParaRPr sz="132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9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>
            <a:off x="-27837" y="205150"/>
            <a:ext cx="9199676" cy="124554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>
            <p:ph type="ctrTitle"/>
          </p:nvPr>
        </p:nvSpPr>
        <p:spPr>
          <a:xfrm>
            <a:off x="311700" y="205150"/>
            <a:ext cx="8520600" cy="10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Limits of this approach ?</a:t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>
            <a:off x="212475" y="1974150"/>
            <a:ext cx="3641476" cy="83939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 txBox="1"/>
          <p:nvPr>
            <p:ph type="ctrTitle"/>
          </p:nvPr>
        </p:nvSpPr>
        <p:spPr>
          <a:xfrm>
            <a:off x="426438" y="2095050"/>
            <a:ext cx="3800100" cy="59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Distracted driving</a:t>
            </a:r>
            <a:endParaRPr sz="2500">
              <a:solidFill>
                <a:schemeClr val="lt2"/>
              </a:solidFill>
            </a:endParaRPr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174" y="2131852"/>
            <a:ext cx="523974" cy="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>
            <a:off x="212475" y="2947175"/>
            <a:ext cx="3641476" cy="83939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 txBox="1"/>
          <p:nvPr>
            <p:ph type="ctrTitle"/>
          </p:nvPr>
        </p:nvSpPr>
        <p:spPr>
          <a:xfrm>
            <a:off x="426438" y="3068075"/>
            <a:ext cx="3800100" cy="59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Fatigue</a:t>
            </a:r>
            <a:endParaRPr sz="2500">
              <a:solidFill>
                <a:schemeClr val="lt2"/>
              </a:solidFill>
            </a:endParaRPr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>
            <a:off x="212475" y="3920200"/>
            <a:ext cx="3641476" cy="83939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>
            <p:ph type="ctrTitle"/>
          </p:nvPr>
        </p:nvSpPr>
        <p:spPr>
          <a:xfrm>
            <a:off x="426438" y="4041100"/>
            <a:ext cx="3800100" cy="59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Weather</a:t>
            </a:r>
            <a:endParaRPr sz="2500">
              <a:solidFill>
                <a:schemeClr val="lt2"/>
              </a:solidFill>
            </a:endParaRPr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>
            <a:off x="5289650" y="1974150"/>
            <a:ext cx="3641476" cy="83939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/>
          <p:nvPr>
            <p:ph type="ctrTitle"/>
          </p:nvPr>
        </p:nvSpPr>
        <p:spPr>
          <a:xfrm>
            <a:off x="5591513" y="2095050"/>
            <a:ext cx="3800100" cy="59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Manufacturing deffect</a:t>
            </a:r>
            <a:endParaRPr sz="2200">
              <a:solidFill>
                <a:schemeClr val="lt2"/>
              </a:solidFill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>
            <a:off x="5289650" y="2947175"/>
            <a:ext cx="3641476" cy="83939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/>
          <p:nvPr>
            <p:ph type="ctrTitle"/>
          </p:nvPr>
        </p:nvSpPr>
        <p:spPr>
          <a:xfrm>
            <a:off x="5503613" y="3068075"/>
            <a:ext cx="3800100" cy="59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Pedestrian error</a:t>
            </a:r>
            <a:endParaRPr sz="2500">
              <a:solidFill>
                <a:schemeClr val="lt2"/>
              </a:solidFill>
            </a:endParaRPr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>
            <a:off x="5289650" y="3920200"/>
            <a:ext cx="3641476" cy="83939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>
            <p:ph type="ctrTitle"/>
          </p:nvPr>
        </p:nvSpPr>
        <p:spPr>
          <a:xfrm>
            <a:off x="5503613" y="4041100"/>
            <a:ext cx="3800100" cy="59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Under the influence </a:t>
            </a:r>
            <a:endParaRPr sz="2500">
              <a:solidFill>
                <a:schemeClr val="lt2"/>
              </a:solidFill>
            </a:endParaRPr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6375" y="3068075"/>
            <a:ext cx="597582" cy="5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6375" y="4041100"/>
            <a:ext cx="597574" cy="59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93549" y="2095074"/>
            <a:ext cx="597574" cy="59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93550" y="3068087"/>
            <a:ext cx="597574" cy="59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30350" y="4077913"/>
            <a:ext cx="523974" cy="52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0"/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>
            <a:off x="-27837" y="205150"/>
            <a:ext cx="9199676" cy="1245548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>
            <p:ph type="ctrTitle"/>
          </p:nvPr>
        </p:nvSpPr>
        <p:spPr>
          <a:xfrm>
            <a:off x="311700" y="205150"/>
            <a:ext cx="8520600" cy="10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88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Why are car crash not happening ?</a:t>
            </a:r>
            <a:endParaRPr sz="3880"/>
          </a:p>
        </p:txBody>
      </p:sp>
      <p:sp>
        <p:nvSpPr>
          <p:cNvPr id="186" name="Google Shape;186;p30"/>
          <p:cNvSpPr/>
          <p:nvPr/>
        </p:nvSpPr>
        <p:spPr>
          <a:xfrm>
            <a:off x="474950" y="2388550"/>
            <a:ext cx="3800100" cy="164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ctrTitle"/>
          </p:nvPr>
        </p:nvSpPr>
        <p:spPr>
          <a:xfrm>
            <a:off x="375250" y="3042425"/>
            <a:ext cx="3800100" cy="59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Playfair Display"/>
                <a:ea typeface="Playfair Display"/>
                <a:cs typeface="Playfair Display"/>
                <a:sym typeface="Playfair Display"/>
              </a:rPr>
              <a:t>40 millions </a:t>
            </a:r>
            <a:r>
              <a:rPr b="1" lang="en-GB" sz="2500">
                <a:latin typeface="Playfair Display"/>
                <a:ea typeface="Playfair Display"/>
                <a:cs typeface="Playfair Display"/>
                <a:sym typeface="Playfair Display"/>
              </a:rPr>
              <a:t>vehicles</a:t>
            </a:r>
            <a:r>
              <a:rPr b="1" lang="en-GB" sz="2500">
                <a:latin typeface="Playfair Display"/>
                <a:ea typeface="Playfair Display"/>
                <a:cs typeface="Playfair Display"/>
                <a:sym typeface="Playfair Display"/>
              </a:rPr>
              <a:t> per day</a:t>
            </a:r>
            <a:endParaRPr b="1" sz="2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8" name="Google Shape;188;p30"/>
          <p:cNvSpPr/>
          <p:nvPr/>
        </p:nvSpPr>
        <p:spPr>
          <a:xfrm>
            <a:off x="4949150" y="2388550"/>
            <a:ext cx="3800100" cy="164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0"/>
          <p:cNvSpPr txBox="1"/>
          <p:nvPr>
            <p:ph type="ctrTitle"/>
          </p:nvPr>
        </p:nvSpPr>
        <p:spPr>
          <a:xfrm>
            <a:off x="4949138" y="2910400"/>
            <a:ext cx="3800100" cy="59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Playfair Display"/>
                <a:ea typeface="Playfair Display"/>
                <a:cs typeface="Playfair Display"/>
                <a:sym typeface="Playfair Display"/>
              </a:rPr>
              <a:t>150 crashes per day</a:t>
            </a:r>
            <a:endParaRPr b="1" sz="2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1"/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>
            <a:off x="-27850" y="1436090"/>
            <a:ext cx="9199676" cy="227132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/>
          <p:nvPr>
            <p:ph type="ctrTitle"/>
          </p:nvPr>
        </p:nvSpPr>
        <p:spPr>
          <a:xfrm>
            <a:off x="399625" y="1473150"/>
            <a:ext cx="8520600" cy="219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448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Accident as the reflection of the inability to face a complex situation  </a:t>
            </a:r>
            <a:endParaRPr b="1" sz="448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2"/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>
            <a:off x="-27850" y="-87903"/>
            <a:ext cx="9199676" cy="158260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2"/>
          <p:cNvSpPr txBox="1"/>
          <p:nvPr>
            <p:ph type="ctrTitle"/>
          </p:nvPr>
        </p:nvSpPr>
        <p:spPr>
          <a:xfrm>
            <a:off x="311700" y="205150"/>
            <a:ext cx="8520600" cy="10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What makes a measure good?  </a:t>
            </a: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 rotWithShape="1">
          <a:blip r:embed="rId5">
            <a:alphaModFix/>
          </a:blip>
          <a:srcRect b="20512" l="25692" r="20547" t="41097"/>
          <a:stretch/>
        </p:blipFill>
        <p:spPr>
          <a:xfrm>
            <a:off x="311688" y="2205423"/>
            <a:ext cx="4204276" cy="2251525"/>
          </a:xfrm>
          <a:prstGeom prst="rect">
            <a:avLst/>
          </a:prstGeom>
          <a:noFill/>
          <a:ln cap="flat" cmpd="sng" w="1143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2775" y="2064675"/>
            <a:ext cx="3799526" cy="2533025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2425"/>
            <a:ext cx="9144001" cy="519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